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8" r:id="rId2"/>
    <p:sldId id="261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Anzahl der Maßnahmen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4.8115849241692626E-3"/>
                </c:manualLayout>
              </c:layout>
              <c:tx>
                <c:rich>
                  <a:bodyPr/>
                  <a:lstStyle/>
                  <a:p>
                    <a:r>
                      <a:rPr lang="en-US" sz="105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  <a:endParaRPr lang="en-US" sz="1000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4057924620846313E-3"/>
                </c:manualLayout>
              </c:layout>
              <c:tx>
                <c:rich>
                  <a:bodyPr/>
                  <a:lstStyle/>
                  <a:p>
                    <a:r>
                      <a:rPr lang="en-US" sz="105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  <a:endParaRPr lang="en-US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Tabelle1!$A$2:$A$7</c:f>
              <c:strCache>
                <c:ptCount val="6"/>
                <c:pt idx="0">
                  <c:v>100 - 81%</c:v>
                </c:pt>
                <c:pt idx="1">
                  <c:v>80 - 61%</c:v>
                </c:pt>
                <c:pt idx="2">
                  <c:v>60 - 41 %</c:v>
                </c:pt>
                <c:pt idx="3">
                  <c:v>40 - 21%</c:v>
                </c:pt>
                <c:pt idx="4">
                  <c:v>20 - 0%</c:v>
                </c:pt>
                <c:pt idx="5">
                  <c:v>Keine Angabe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38</c:v>
                </c:pt>
                <c:pt idx="1">
                  <c:v>8</c:v>
                </c:pt>
                <c:pt idx="2">
                  <c:v>2</c:v>
                </c:pt>
                <c:pt idx="3">
                  <c:v>2</c:v>
                </c:pt>
                <c:pt idx="4">
                  <c:v>8</c:v>
                </c:pt>
                <c:pt idx="5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85654912"/>
        <c:axId val="21104128"/>
      </c:barChart>
      <c:catAx>
        <c:axId val="856549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Grad der Umsetzung in Prozent</a:t>
                </a:r>
              </a:p>
            </c:rich>
          </c:tx>
          <c:layout>
            <c:manualLayout>
              <c:xMode val="edge"/>
              <c:yMode val="edge"/>
              <c:x val="0.20442653684682857"/>
              <c:y val="0.95680039995000621"/>
            </c:manualLayout>
          </c:layout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21104128"/>
        <c:crosses val="autoZero"/>
        <c:auto val="1"/>
        <c:lblAlgn val="ctr"/>
        <c:lblOffset val="100"/>
        <c:noMultiLvlLbl val="0"/>
      </c:catAx>
      <c:valAx>
        <c:axId val="211041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85654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32556536493543"/>
          <c:y val="0.36541336098702304"/>
          <c:w val="0.1833556916496549"/>
          <c:h val="0.10910898017272801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75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16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96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05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75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92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88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70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9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64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63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E7E8-4F66-431E-AA45-0FB246565836}" type="datetimeFigureOut">
              <a:rPr lang="de-DE" smtClean="0"/>
              <a:t>06.12.2017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9F4E9-2DFB-4BC4-B286-0138D72621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15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 </a:t>
            </a:r>
            <a:r>
              <a:rPr lang="de-DE" sz="3600" dirty="0" smtClean="0"/>
              <a:t>Aktuelles Schema für den </a:t>
            </a:r>
            <a:r>
              <a:rPr lang="de-DE" sz="3600" dirty="0" smtClean="0"/>
              <a:t>aktuellen Stand </a:t>
            </a:r>
            <a:r>
              <a:rPr lang="de-DE" sz="3600" dirty="0" smtClean="0"/>
              <a:t>der Umsetzung der Maßnahme</a:t>
            </a:r>
            <a:endParaRPr lang="de-DE" sz="3600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592527"/>
              </p:ext>
            </p:extLst>
          </p:nvPr>
        </p:nvGraphicFramePr>
        <p:xfrm>
          <a:off x="395536" y="2492896"/>
          <a:ext cx="8507287" cy="2501730"/>
        </p:xfrm>
        <a:graphic>
          <a:graphicData uri="http://schemas.openxmlformats.org/drawingml/2006/table">
            <a:tbl>
              <a:tblPr firstRow="1" firstCol="1" bandRow="1"/>
              <a:tblGrid>
                <a:gridCol w="2323272"/>
                <a:gridCol w="3122294"/>
                <a:gridCol w="3061721"/>
              </a:tblGrid>
              <a:tr h="426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Nummer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Laufende Maßnahme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Stand April 2017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Stand Dezember 2017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6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Times New Roman"/>
                        </a:rPr>
                        <a:t>119</a:t>
                      </a:r>
                      <a:endParaRPr lang="de-DE" sz="1200" dirty="0">
                        <a:effectLst/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Die Angebote der offenen Hilfe als gemeindenahe, niedrigschwellige Unterstützung im Sozialraum dauerhaft finanziell absichern.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de-DE" sz="1200" dirty="0">
                        <a:effectLst/>
                        <a:latin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Die unabhängigen niedrigschwelligen und offenen Behinderten -Beratungsstellen und Begegnungs- und Unterstützungsmöglichkeiten für behinderte Menschen sind über jährliche Zuwendungen finanziert. Eine Veränderung dazu steht nicht in Aussicht. Die Finanzierung erfolgt als institutionelle Förderung bzw. ist in 2017 entsprechend angepasst.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Grad der Umsetzung (in %):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Zeitliche Prognose der Zielumsetzung: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Anmerkung: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Times New Roman"/>
                        </a:rPr>
                        <a:t> 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74188" y="1906783"/>
            <a:ext cx="8147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Handlungsfeld</a:t>
            </a:r>
            <a:r>
              <a:rPr kumimoji="0" lang="de-DE" altLang="de-DE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: Bauen &amp; Wohnen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3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048317"/>
              </p:ext>
            </p:extLst>
          </p:nvPr>
        </p:nvGraphicFramePr>
        <p:xfrm>
          <a:off x="418481" y="2564904"/>
          <a:ext cx="8568952" cy="2433687"/>
        </p:xfrm>
        <a:graphic>
          <a:graphicData uri="http://schemas.openxmlformats.org/drawingml/2006/table">
            <a:tbl>
              <a:tblPr firstRow="1" firstCol="1" bandRow="1"/>
              <a:tblGrid>
                <a:gridCol w="2340516"/>
                <a:gridCol w="3144722"/>
                <a:gridCol w="3083714"/>
              </a:tblGrid>
              <a:tr h="562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Arial"/>
                        </a:rPr>
                        <a:t>Nummer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Arial"/>
                        </a:rPr>
                        <a:t>Laufende Maßnahme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Arial"/>
                        </a:rPr>
                        <a:t>Stand April 2017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SimSun"/>
                          <a:cs typeface="Arial"/>
                        </a:rPr>
                        <a:t>Stand Dezember 2017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896"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effectLst/>
                          <a:latin typeface="Calibri"/>
                          <a:ea typeface="SimSun"/>
                          <a:cs typeface="Arial"/>
                        </a:rPr>
                        <a:t>119</a:t>
                      </a:r>
                      <a:endParaRPr lang="de-DE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Arial"/>
                        </a:rPr>
                        <a:t>Die Angebote der offenen Hilfe als gemeindenahe, niedrigschwellige Unterstützung im Sozialraum dauerhaft finanziell absichern.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Die unabhängigen niedrigschwelligen und offenen Behinderten -Beratungsstellen und Begegnungs- und Unterstützungsmöglichkeiten für behinderte Menschen sind über jährliche Zuwendungen finanziert. Eine Veränderung dazu steht nicht in Aussicht. Die Finanzierung erfolgt als institutionelle Förderung bzw. ist in 2017 entsprechend angepasst.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7" marR="575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200" b="1" u="sng" dirty="0">
                          <a:effectLst/>
                          <a:latin typeface="Arial"/>
                          <a:ea typeface="SimSun"/>
                          <a:cs typeface="Arial"/>
                        </a:rPr>
                        <a:t>Grad der Umsetzung (in %)</a:t>
                      </a: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Arial"/>
                        </a:rPr>
                        <a:t>: 100%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Arial"/>
                        </a:rPr>
                        <a:t> 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u="sng" dirty="0">
                          <a:effectLst/>
                          <a:latin typeface="Arial"/>
                          <a:ea typeface="SimSun"/>
                          <a:cs typeface="Arial"/>
                        </a:rPr>
                        <a:t>Zeitliche Prognose der Zielumsetzung</a:t>
                      </a: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Arial"/>
                        </a:rPr>
                        <a:t>: Jährliche Zuwendung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Arial"/>
                        </a:rPr>
                        <a:t> 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u="sng" dirty="0">
                          <a:effectLst/>
                          <a:latin typeface="Arial"/>
                          <a:ea typeface="SimSun"/>
                          <a:cs typeface="Arial"/>
                        </a:rPr>
                        <a:t>Anmerkung</a:t>
                      </a: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Arial"/>
                        </a:rPr>
                        <a:t>: Eine Veränderung zur jährlichen Zuwendung steht weiterhin nicht in Aussicht. 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7" marR="575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1110" y="19667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zh-CN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Handlungsfeld</a:t>
            </a:r>
            <a:r>
              <a:rPr kumimoji="0" lang="de-DE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rPr>
              <a:t>: Bauen &amp; Wohnen</a:t>
            </a:r>
            <a:endParaRPr kumimoji="0" lang="de-DE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2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Darstellung der Angaben zum Grad der Umsetzung</a:t>
            </a:r>
            <a:endParaRPr lang="de-DE" sz="32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446561"/>
              </p:ext>
            </p:extLst>
          </p:nvPr>
        </p:nvGraphicFramePr>
        <p:xfrm>
          <a:off x="611560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1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>
                <a:solidFill>
                  <a:prstClr val="black"/>
                </a:solidFill>
              </a:rPr>
              <a:t>Angaben zum Grad der Umsetzung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934295"/>
              </p:ext>
            </p:extLst>
          </p:nvPr>
        </p:nvGraphicFramePr>
        <p:xfrm>
          <a:off x="2427603" y="1844822"/>
          <a:ext cx="4520660" cy="2754451"/>
        </p:xfrm>
        <a:graphic>
          <a:graphicData uri="http://schemas.openxmlformats.org/drawingml/2006/table">
            <a:tbl>
              <a:tblPr firstRow="1" firstCol="1" bandRow="1"/>
              <a:tblGrid>
                <a:gridCol w="2260330"/>
                <a:gridCol w="2260330"/>
              </a:tblGrid>
              <a:tr h="393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u="sng">
                          <a:effectLst/>
                          <a:latin typeface="Arial"/>
                          <a:ea typeface="SimSun"/>
                          <a:cs typeface="Arial"/>
                        </a:rPr>
                        <a:t>Grad der Umsetzung (%)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b="1" u="sng">
                          <a:effectLst/>
                          <a:latin typeface="Arial"/>
                          <a:ea typeface="SimSun"/>
                          <a:cs typeface="Arial"/>
                        </a:rPr>
                        <a:t>Anzahl der Maßnahmen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100 - 81%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38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80 - 61%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8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60 - 41%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2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40 - 21%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2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20 - 0%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8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SimSun"/>
                          <a:cs typeface="Arial"/>
                        </a:rPr>
                        <a:t>Keine Angabe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SimSun"/>
                          <a:cs typeface="Arial"/>
                        </a:rPr>
                        <a:t>72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8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Aufarbeitung der zeitlich befristeten Maßnahmen</a:t>
            </a:r>
            <a:endParaRPr lang="de-DE" sz="32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725935"/>
              </p:ext>
            </p:extLst>
          </p:nvPr>
        </p:nvGraphicFramePr>
        <p:xfrm>
          <a:off x="395536" y="2132856"/>
          <a:ext cx="8208912" cy="4297680"/>
        </p:xfrm>
        <a:graphic>
          <a:graphicData uri="http://schemas.openxmlformats.org/drawingml/2006/table">
            <a:tbl>
              <a:tblPr firstRow="1" firstCol="1" bandRow="1"/>
              <a:tblGrid>
                <a:gridCol w="2735950"/>
                <a:gridCol w="2736481"/>
                <a:gridCol w="2736481"/>
              </a:tblGrid>
              <a:tr h="16641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de-DE" sz="12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Stand 2015</a:t>
                      </a:r>
                      <a:endParaRPr lang="de-DE" sz="1200" b="0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Stand 2016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Stand 2017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418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Schulung von Ortsbeiräten und Ortsamtsleiterinnen und Ortsamtsleitern zum Thema „Barrierefreiheit“.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63644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In der neuen Wahlperiode soll mit den Schulungen begonnen werden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SK und SUBV haben sich um eine Lösung bemüht. Als nächstes wird das Angebot von Herrn Theiling (Protze &amp; Theiling) für entsprechende </a:t>
                      </a:r>
                      <a:r>
                        <a:rPr lang="de-DE" sz="12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Einführungs-</a:t>
                      </a: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/Fortbildungsveranstaltungen erwartet.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Erledigt.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Am 14. Januar 2017 fand eine Schulung der Beiräte zum Thema „Barrierefreiheit im öffentlichen Raum“ in Zusammenarbeit mit dem Landesbehindertenbeauftragten, dem Senator für Umwelt, Bau und Verkehr und Herrn Theiling (Protze &amp; Theiling) mit ca. 20 TN statt.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166418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Programm zur barrierefreien Umgestaltung der Haltestellen für Linienbusse in der Stadt Bremen.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60871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In Arbeit / Vier Bushaltestellen wurden bereits umgestaltet / 54 Haltestellen insg. ausgewählt-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Arial"/>
                        </a:rPr>
                        <a:t>In Abteilung 6 im Hause SUBV steht eine Stellenbesetzung aus, z.Zt. Herr Melzer,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Arial"/>
                        </a:rPr>
                        <a:t>in Abt. 5/ ASV zuständig Frau Gerber.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Arial"/>
                        </a:rPr>
                        <a:t>Für Barrierefreiheit einschließlich Umgestaltung der Haltestellen sind im Finanzplan 2017 insgesamt 300.000 € eingestellt.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In Abteilung 6 im Hause SUBV steht eine Stellenbesetzung aus, z.Zt. Herr Melzer,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in Abt. 5/ ASV zuständig Frau Gerber.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Für Barrierefreiheit einschließlich Umgestaltung der Haltestellen sind im Finanzplan 2017 insgesamt 300.000 € eingestellt.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7520" marR="575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2720148" y="1700808"/>
            <a:ext cx="42484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altLang="de-DE" sz="1600" b="1" dirty="0">
                <a:solidFill>
                  <a:srgbClr val="4F81BD"/>
                </a:solidFill>
                <a:latin typeface="Arial" panose="020B0604020202020204" pitchFamily="34" charset="0"/>
                <a:ea typeface="SimSun" pitchFamily="2" charset="-122"/>
                <a:cs typeface="Arial" pitchFamily="34" charset="0"/>
              </a:rPr>
              <a:t>S</a:t>
            </a:r>
            <a:r>
              <a:rPr lang="de-DE" altLang="de-DE" sz="1600" b="1" dirty="0" bmk="">
                <a:solidFill>
                  <a:srgbClr val="4F81BD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enator für Umwelt, Bau und </a:t>
            </a:r>
            <a:r>
              <a:rPr lang="de-DE" altLang="de-DE" sz="1600" b="1" dirty="0" smtClean="0" bmk="">
                <a:solidFill>
                  <a:srgbClr val="4F81BD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Verkehr</a:t>
            </a:r>
            <a:endParaRPr lang="de-DE" altLang="de-DE" sz="1600" b="1" dirty="0">
              <a:solidFill>
                <a:srgbClr val="4F81BD"/>
              </a:solidFill>
              <a:latin typeface="Arial" panose="020B0604020202020204" pitchFamily="34" charset="0"/>
              <a:ea typeface="SimSun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7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Bildschirmpräsentation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 Aktuelles Schema für den aktuellen Stand der Umsetzung der Maßnahme</vt:lpstr>
      <vt:lpstr>PowerPoint-Präsentation</vt:lpstr>
      <vt:lpstr>Darstellung der Angaben zum Grad der Umsetzung</vt:lpstr>
      <vt:lpstr>Angaben zum Grad der Umsetzung</vt:lpstr>
      <vt:lpstr>Aufarbeitung der zeitlich befristeten Maßnahmen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Praktikant Referat 33 (Soziales)</dc:creator>
  <cp:lastModifiedBy>Praktikant Referat 33 (Soziales)</cp:lastModifiedBy>
  <cp:revision>10</cp:revision>
  <dcterms:created xsi:type="dcterms:W3CDTF">2017-12-06T08:08:10Z</dcterms:created>
  <dcterms:modified xsi:type="dcterms:W3CDTF">2017-12-06T10:22:28Z</dcterms:modified>
</cp:coreProperties>
</file>