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9" r:id="rId4"/>
    <p:sldId id="268" r:id="rId5"/>
    <p:sldId id="270" r:id="rId6"/>
    <p:sldId id="258" r:id="rId7"/>
    <p:sldId id="271" r:id="rId8"/>
    <p:sldId id="262" r:id="rId9"/>
    <p:sldId id="263" r:id="rId10"/>
    <p:sldId id="264" r:id="rId11"/>
    <p:sldId id="272" r:id="rId12"/>
    <p:sldId id="273" r:id="rId13"/>
    <p:sldId id="282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00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04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96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2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54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05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7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9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682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33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78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51262-B217-43A5-B1DC-A9639C38C738}" type="datetimeFigureOut">
              <a:rPr lang="de-DE" smtClean="0"/>
              <a:t>17.02.2016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38600-B4CB-4B8C-A021-0808633EDA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11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530081"/>
            <a:ext cx="9144000" cy="2387600"/>
          </a:xfrm>
        </p:spPr>
        <p:txBody>
          <a:bodyPr>
            <a:normAutofit/>
          </a:bodyPr>
          <a:lstStyle/>
          <a:p>
            <a:r>
              <a:rPr lang="de-DE" sz="5200" b="1" dirty="0" smtClean="0"/>
              <a:t>Das Bremische Behindertengleichstellungsgesetz</a:t>
            </a:r>
            <a:br>
              <a:rPr lang="de-DE" sz="5200" b="1" dirty="0" smtClean="0"/>
            </a:br>
            <a:r>
              <a:rPr lang="de-DE" sz="5200" b="1" dirty="0" smtClean="0"/>
              <a:t>(</a:t>
            </a:r>
            <a:r>
              <a:rPr lang="de-DE" sz="5200" b="1" dirty="0" err="1" smtClean="0"/>
              <a:t>BremBGG</a:t>
            </a:r>
            <a:r>
              <a:rPr lang="de-DE" sz="5200" b="1" dirty="0"/>
              <a:t>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3999" y="3529301"/>
            <a:ext cx="9303327" cy="3006581"/>
          </a:xfrm>
        </p:spPr>
        <p:txBody>
          <a:bodyPr>
            <a:normAutofit/>
          </a:bodyPr>
          <a:lstStyle/>
          <a:p>
            <a:r>
              <a:rPr lang="de-DE" sz="3200" i="1" dirty="0" smtClean="0"/>
              <a:t>Vorstellung der Arbeitsergebnisse </a:t>
            </a:r>
          </a:p>
          <a:p>
            <a:r>
              <a:rPr lang="de-DE" sz="3200" i="1" dirty="0" smtClean="0"/>
              <a:t>für eine Gesetzesnovelle</a:t>
            </a:r>
          </a:p>
          <a:p>
            <a:endParaRPr lang="de-DE" sz="3200" dirty="0"/>
          </a:p>
          <a:p>
            <a:r>
              <a:rPr lang="de-DE" sz="2800" dirty="0" smtClean="0"/>
              <a:t>Sitzung des Landesteilhabebeirats </a:t>
            </a:r>
          </a:p>
          <a:p>
            <a:r>
              <a:rPr lang="de-DE" sz="2800" dirty="0"/>
              <a:t>a</a:t>
            </a:r>
            <a:r>
              <a:rPr lang="de-DE" sz="2800" dirty="0" smtClean="0"/>
              <a:t>m 17.02.2016</a:t>
            </a:r>
          </a:p>
        </p:txBody>
      </p:sp>
    </p:spTree>
    <p:extLst>
      <p:ext uri="{BB962C8B-B14F-4D97-AF65-F5344CB8AC3E}">
        <p14:creationId xmlns:p14="http://schemas.microsoft.com/office/powerpoint/2010/main" val="2507854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Entwurf im Überblick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Rechtsdurchsetzung</a:t>
            </a:r>
          </a:p>
          <a:p>
            <a:pPr lvl="1"/>
            <a:r>
              <a:rPr lang="de-DE" dirty="0" smtClean="0"/>
              <a:t>§ 12 Verbandsklage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Berichterstattung des Senats (§ 13)</a:t>
            </a:r>
          </a:p>
          <a:p>
            <a:endParaRPr lang="de-DE" dirty="0" smtClean="0"/>
          </a:p>
          <a:p>
            <a:r>
              <a:rPr lang="de-DE" dirty="0" smtClean="0"/>
              <a:t>Landesbehindertenbeauftragter (§§ 14, 15)</a:t>
            </a:r>
          </a:p>
          <a:p>
            <a:endParaRPr lang="de-DE" dirty="0" smtClean="0"/>
          </a:p>
          <a:p>
            <a:r>
              <a:rPr lang="de-DE" dirty="0" smtClean="0"/>
              <a:t>Landesteilhabebeirat (§ 16)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0801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 3 Benachteiligung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Versagung angemessener Vorkehrungen</a:t>
            </a:r>
          </a:p>
          <a:p>
            <a:r>
              <a:rPr lang="de-DE" dirty="0" smtClean="0"/>
              <a:t>Belästigung nach § 3 Abs. 3 und Abs. 3 AGG</a:t>
            </a:r>
          </a:p>
          <a:p>
            <a:r>
              <a:rPr lang="de-DE" dirty="0" smtClean="0"/>
              <a:t>Beweiserleichterung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4361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 5 Geltungsbereich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Normadressaten auch: öffentlich beherrschte Gesellschaften</a:t>
            </a:r>
          </a:p>
          <a:p>
            <a:r>
              <a:rPr lang="de-DE" dirty="0" smtClean="0"/>
              <a:t>Kein Haushaltsvorbehalt</a:t>
            </a:r>
          </a:p>
          <a:p>
            <a:r>
              <a:rPr lang="de-DE" dirty="0" smtClean="0"/>
              <a:t>Öffentliche Leistungserbringer und Zuwendungsempfänger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391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 6a Inklusion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Programmsatz zur Förderung inklusiver Lebensverhältnisse</a:t>
            </a:r>
          </a:p>
          <a:p>
            <a:r>
              <a:rPr lang="de-DE" dirty="0" smtClean="0"/>
              <a:t>Ziel: Volle, wirksame und gleichberechtigte Teilhabe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5243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§ 7 – </a:t>
            </a:r>
            <a:r>
              <a:rPr lang="de-DE" dirty="0" smtClean="0"/>
              <a:t>Besondere Belange von Frauen, Kindern und Eltern; mehrdimensionale Benachteiligung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Bisher</a:t>
            </a:r>
            <a:r>
              <a:rPr lang="de-DE" dirty="0" smtClean="0"/>
              <a:t>: lediglich schwach </a:t>
            </a:r>
            <a:r>
              <a:rPr lang="de-DE" dirty="0"/>
              <a:t>ausgestaltet in Hinblick auf Gleichberechtigung der Frau </a:t>
            </a:r>
          </a:p>
          <a:p>
            <a:endParaRPr lang="de-DE" dirty="0"/>
          </a:p>
          <a:p>
            <a:r>
              <a:rPr lang="de-DE" dirty="0"/>
              <a:t>Neu: </a:t>
            </a:r>
          </a:p>
          <a:p>
            <a:pPr marL="0" indent="0">
              <a:buNone/>
            </a:pPr>
            <a:r>
              <a:rPr lang="de-DE" dirty="0"/>
              <a:t>- </a:t>
            </a:r>
            <a:r>
              <a:rPr lang="de-DE" dirty="0" smtClean="0"/>
              <a:t>Besonderer Schutz von behinderten Kindern und Eltern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Verpflichtung zu Maßnahmen gegen </a:t>
            </a:r>
            <a:r>
              <a:rPr lang="de-DE" dirty="0" smtClean="0"/>
              <a:t>mehrdimensionale Benachteiligung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4094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 8 Barrierefreiheit </a:t>
            </a:r>
            <a:r>
              <a:rPr lang="de-DE" dirty="0"/>
              <a:t>in den Bereichen Bau und Verkehr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Barrierefreie Gestaltung nach den allgemein anerkannten Regeln der Technik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Neu:</a:t>
            </a:r>
          </a:p>
          <a:p>
            <a:r>
              <a:rPr lang="de-DE" dirty="0"/>
              <a:t>Nicht nur große Neu- und Umbauten</a:t>
            </a:r>
          </a:p>
          <a:p>
            <a:r>
              <a:rPr lang="de-DE" smtClean="0"/>
              <a:t>Bestandsbauten </a:t>
            </a:r>
            <a:r>
              <a:rPr lang="de-DE" dirty="0"/>
              <a:t>mit Frist bis zum </a:t>
            </a:r>
            <a:r>
              <a:rPr lang="de-DE" dirty="0" smtClean="0"/>
              <a:t>31.12.2026</a:t>
            </a:r>
          </a:p>
          <a:p>
            <a:r>
              <a:rPr lang="de-DE" dirty="0" smtClean="0"/>
              <a:t>Beratungsangebote sollen Umsetzung unterstützen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8343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 9 </a:t>
            </a:r>
            <a:r>
              <a:rPr lang="de-DE" dirty="0"/>
              <a:t>Barrierefreie Informationstechnik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Nicht nur Internet und Intranet, sondern sämtliche informationstechnischen Systeme sind barrierefrei zu gestalten</a:t>
            </a:r>
          </a:p>
          <a:p>
            <a:r>
              <a:rPr lang="de-DE" dirty="0"/>
              <a:t>Frist bis zum 31.12.2019</a:t>
            </a:r>
          </a:p>
          <a:p>
            <a:r>
              <a:rPr lang="de-DE" dirty="0"/>
              <a:t>Keine </a:t>
            </a:r>
            <a:r>
              <a:rPr lang="de-DE" dirty="0" smtClean="0"/>
              <a:t>Abwälzung mehr möglich, </a:t>
            </a:r>
            <a:r>
              <a:rPr lang="de-DE" dirty="0"/>
              <a:t>soweit man sich gewerblicher Anbieter bedient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9272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§ 10 Gebärdensprache und </a:t>
            </a:r>
            <a:r>
              <a:rPr lang="de-DE" dirty="0" smtClean="0"/>
              <a:t>Kommunikationshilfen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Kommunikation mit Behörden hat bei Bedarf mit Gebärdensprache oder anderen Kommunikationshilfen zu erfolgen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Neu:</a:t>
            </a:r>
          </a:p>
          <a:p>
            <a:r>
              <a:rPr lang="de-DE" dirty="0"/>
              <a:t>Nicht nur im Verwaltungsverfahren</a:t>
            </a:r>
          </a:p>
          <a:p>
            <a:r>
              <a:rPr lang="de-DE" dirty="0"/>
              <a:t>Nicht nur eigene Rechte, sondern auch eigene Interessen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3305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§ 10a Verständlichkeit und leichte Sprache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Generelle Kodifikation eines Rechts auf Erläuterung und Übertragung in leichter Sprache</a:t>
            </a:r>
          </a:p>
          <a:p>
            <a:r>
              <a:rPr lang="de-DE" dirty="0" smtClean="0"/>
              <a:t>Recht auf Erläuterung und Übertragung bei der Wahrnehmung eigener Rechte und Interessen mit den in § 5 genannten Stellen</a:t>
            </a:r>
          </a:p>
          <a:p>
            <a:r>
              <a:rPr lang="de-DE" dirty="0" smtClean="0"/>
              <a:t>Fachkundige Personen</a:t>
            </a:r>
          </a:p>
          <a:p>
            <a:r>
              <a:rPr lang="de-DE" dirty="0" smtClean="0"/>
              <a:t>Kostentragung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5377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 12 Verbandsklage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Verband kann anstelle eines behinderten Menschen </a:t>
            </a:r>
            <a:r>
              <a:rPr lang="de-DE" dirty="0" smtClean="0"/>
              <a:t>klagen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Neu:</a:t>
            </a:r>
          </a:p>
          <a:p>
            <a:r>
              <a:rPr lang="de-DE" dirty="0"/>
              <a:t>Gerichtlicher Rechtsschutz</a:t>
            </a:r>
          </a:p>
          <a:p>
            <a:r>
              <a:rPr lang="de-DE" dirty="0"/>
              <a:t>Nicht nur Feststellungsklage</a:t>
            </a:r>
          </a:p>
          <a:p>
            <a:r>
              <a:rPr lang="de-DE" dirty="0"/>
              <a:t>Auch zulässig, wenn behinderter Mensch seine Rechte selbst verfolgen könnte</a:t>
            </a:r>
          </a:p>
          <a:p>
            <a:r>
              <a:rPr lang="de-DE" dirty="0"/>
              <a:t>Vorgeschaltete Schlichtungsstelle</a:t>
            </a:r>
          </a:p>
          <a:p>
            <a:r>
              <a:rPr lang="de-DE" dirty="0"/>
              <a:t>Kostenerstattungsanspruch für Kosten der </a:t>
            </a:r>
            <a:r>
              <a:rPr lang="de-DE" dirty="0" smtClean="0"/>
              <a:t>Rechtsverfolgung</a:t>
            </a:r>
          </a:p>
          <a:p>
            <a:r>
              <a:rPr lang="de-DE" dirty="0" smtClean="0"/>
              <a:t>Erweiterung der </a:t>
            </a:r>
            <a:r>
              <a:rPr lang="de-DE" smtClean="0"/>
              <a:t>verbandsklagebewährten Vorschriften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198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Erfordernis einer Gesetzesänderung</a:t>
            </a:r>
          </a:p>
          <a:p>
            <a:r>
              <a:rPr lang="de-DE" dirty="0" smtClean="0"/>
              <a:t>Anforderungen an </a:t>
            </a:r>
            <a:r>
              <a:rPr lang="de-DE" smtClean="0"/>
              <a:t>eine Gesetzesänderung</a:t>
            </a:r>
            <a:endParaRPr lang="de-DE" dirty="0" smtClean="0"/>
          </a:p>
          <a:p>
            <a:r>
              <a:rPr lang="de-DE" dirty="0" smtClean="0"/>
              <a:t>Verfahren zur Erstellung des Änderungsvorschlags</a:t>
            </a:r>
          </a:p>
          <a:p>
            <a:r>
              <a:rPr lang="de-DE" dirty="0" smtClean="0"/>
              <a:t>Der Entwurf im Überblick</a:t>
            </a:r>
          </a:p>
          <a:p>
            <a:r>
              <a:rPr lang="de-DE" dirty="0" smtClean="0"/>
              <a:t>Schwerpunktmäßige Beschäftigung mit Einzelvorschriften</a:t>
            </a:r>
          </a:p>
        </p:txBody>
      </p:sp>
    </p:spTree>
    <p:extLst>
      <p:ext uri="{BB962C8B-B14F-4D97-AF65-F5344CB8AC3E}">
        <p14:creationId xmlns:p14="http://schemas.microsoft.com/office/powerpoint/2010/main" val="3916994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§ 16 Landesteilhabebeirat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Unterstützung des LBB</a:t>
            </a:r>
          </a:p>
          <a:p>
            <a:r>
              <a:rPr lang="de-DE" dirty="0"/>
              <a:t>Schnittstelle zwischen staatlichen und nichtstaatlichen Akteuren im Sinne von Art. 33 UN-BRK</a:t>
            </a:r>
          </a:p>
          <a:p>
            <a:r>
              <a:rPr lang="de-DE" dirty="0"/>
              <a:t>Zusammensetzung soll Prinzip der Partizipation von behinderten Menschen als </a:t>
            </a:r>
            <a:r>
              <a:rPr lang="de-DE" dirty="0" smtClean="0"/>
              <a:t>Expert*innen </a:t>
            </a:r>
            <a:r>
              <a:rPr lang="de-DE" dirty="0"/>
              <a:t>in eigener Sache </a:t>
            </a:r>
            <a:r>
              <a:rPr lang="de-DE" dirty="0" smtClean="0"/>
              <a:t>folgen</a:t>
            </a:r>
          </a:p>
          <a:p>
            <a:r>
              <a:rPr lang="de-DE" dirty="0" smtClean="0"/>
              <a:t>Organisiert Teilhabe auch durch Beteiligung an Rechtsverordnungen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8049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0545" y="1129435"/>
            <a:ext cx="10515600" cy="4351338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 algn="ctr">
              <a:buNone/>
            </a:pPr>
            <a:r>
              <a:rPr lang="de-DE" sz="4800" b="1" dirty="0" smtClean="0"/>
              <a:t>Vielen Dank für Ihre Aufmerksamkeit!</a:t>
            </a:r>
          </a:p>
          <a:p>
            <a:pPr marL="0" indent="0" algn="ctr">
              <a:buNone/>
            </a:pPr>
            <a:endParaRPr lang="de-DE" sz="4800" b="1" dirty="0"/>
          </a:p>
          <a:p>
            <a:pPr marL="0" indent="0" algn="r">
              <a:buNone/>
            </a:pPr>
            <a:r>
              <a:rPr lang="de-DE" sz="2400" b="1" dirty="0" smtClean="0"/>
              <a:t>					</a:t>
            </a:r>
            <a:r>
              <a:rPr lang="de-DE" sz="2400" dirty="0" smtClean="0"/>
              <a:t>Wolf Arne Frankenstein</a:t>
            </a:r>
          </a:p>
          <a:p>
            <a:pPr marL="0" indent="0" algn="r">
              <a:buNone/>
            </a:pPr>
            <a:r>
              <a:rPr lang="de-DE" sz="2400" dirty="0"/>
              <a:t>w</a:t>
            </a:r>
            <a:r>
              <a:rPr lang="de-DE" sz="2400" dirty="0" smtClean="0"/>
              <a:t>olfarne.frankenstein@gmx.de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0970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Evaluationserfordernis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i="1" dirty="0" smtClean="0"/>
              <a:t>Gesetzesbegründung zur DS 16/90:</a:t>
            </a:r>
          </a:p>
          <a:p>
            <a:pPr marL="0" indent="0">
              <a:buNone/>
            </a:pPr>
            <a:endParaRPr lang="de-DE" b="1" i="1" dirty="0" smtClean="0"/>
          </a:p>
          <a:p>
            <a:pPr marL="0" indent="0">
              <a:buNone/>
            </a:pPr>
            <a:r>
              <a:rPr lang="de-DE" b="1" i="1" dirty="0"/>
              <a:t>	</a:t>
            </a:r>
            <a:r>
              <a:rPr lang="de-DE" b="1" i="1" dirty="0" smtClean="0"/>
              <a:t>„</a:t>
            </a:r>
            <a:r>
              <a:rPr lang="de-DE" b="1" i="1" dirty="0"/>
              <a:t>Die Gleichstellung behinderter Menschen ist kein einmaliger </a:t>
            </a:r>
            <a:r>
              <a:rPr lang="de-DE" b="1" i="1" dirty="0" smtClean="0"/>
              <a:t>	Akt</a:t>
            </a:r>
            <a:r>
              <a:rPr lang="de-DE" b="1" i="1" dirty="0"/>
              <a:t>, sondern ein Prozess. Er ist eingebunden in die </a:t>
            </a:r>
            <a:r>
              <a:rPr lang="de-DE" b="1" i="1" dirty="0" smtClean="0"/>
              <a:t>	gesamtgesellschaftliche </a:t>
            </a:r>
            <a:r>
              <a:rPr lang="de-DE" b="1" i="1" dirty="0"/>
              <a:t>Entwicklung. Es ist sinnvoll, die </a:t>
            </a:r>
            <a:r>
              <a:rPr lang="de-DE" b="1" i="1" dirty="0" smtClean="0"/>
              <a:t>	Wirkungen </a:t>
            </a:r>
            <a:r>
              <a:rPr lang="de-DE" b="1" i="1" dirty="0"/>
              <a:t>und den Fortgang, aber auch die Hemmnisse des </a:t>
            </a:r>
            <a:r>
              <a:rPr lang="de-DE" b="1" i="1" dirty="0" smtClean="0"/>
              <a:t>	Prozesses </a:t>
            </a:r>
            <a:r>
              <a:rPr lang="de-DE" b="1" i="1" dirty="0"/>
              <a:t>periodisch zu überprüfen.“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827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Erfordernis einer Gesetzesänderung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Rechtlicher Anpassungsbedarf (insb. UN-BRK)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Tatsächlicher Anpassungsbedarf (Schwächen der Rechtsdurchsetzung, Erfahrungen aus der Rechtsanwendungspraxis)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992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Anforderungen an Gesetzesänderung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Normenklarheit</a:t>
            </a:r>
          </a:p>
          <a:p>
            <a:r>
              <a:rPr lang="de-DE" dirty="0" smtClean="0"/>
              <a:t>Systematische Verständlichkeit</a:t>
            </a:r>
          </a:p>
          <a:p>
            <a:r>
              <a:rPr lang="de-DE" dirty="0" smtClean="0"/>
              <a:t>Anwenderfreundlichkeit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8413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Verfahren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Änderungsentwurf durch LBB und Referendar</a:t>
            </a:r>
          </a:p>
          <a:p>
            <a:r>
              <a:rPr lang="de-DE" dirty="0" smtClean="0"/>
              <a:t>Abstimmung und Weiterentwicklung des Vorschlags innerhalb der Arbeitsgruppe auf Basis einer Synopse</a:t>
            </a:r>
          </a:p>
          <a:p>
            <a:r>
              <a:rPr lang="de-DE" dirty="0" smtClean="0"/>
              <a:t>Insgesamt drei Durchläufe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7800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Methodik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Orientierung an rechtswissenschaftlicher Debatte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Evaluation des BGG-Bund durch Prof. </a:t>
            </a:r>
            <a:r>
              <a:rPr lang="de-DE" dirty="0" err="1" smtClean="0"/>
              <a:t>Welti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Normprüfung des DIMR zum BGG-Berlin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Änderungen in den geänderten Landes-BGG von Brandenburg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und Sachsen-Anhalt seit Inkrafttreten der UN-BRK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Möglichst weitreichende Verbesserungen für behinderte Menschen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6143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Entwurf im Überblick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Allgemeine Bestimmungen</a:t>
            </a:r>
          </a:p>
          <a:p>
            <a:endParaRPr lang="de-DE" dirty="0" smtClean="0"/>
          </a:p>
          <a:p>
            <a:pPr lvl="1"/>
            <a:r>
              <a:rPr lang="de-DE" dirty="0" smtClean="0"/>
              <a:t>§ 1 Gesetzesziel</a:t>
            </a:r>
          </a:p>
          <a:p>
            <a:pPr lvl="1"/>
            <a:r>
              <a:rPr lang="de-DE" dirty="0" smtClean="0"/>
              <a:t>§ 2 Behinderungsbegriff</a:t>
            </a:r>
          </a:p>
          <a:p>
            <a:pPr lvl="1"/>
            <a:r>
              <a:rPr lang="de-DE" dirty="0" smtClean="0"/>
              <a:t>§ 3 Benachteiligung</a:t>
            </a:r>
          </a:p>
          <a:p>
            <a:pPr lvl="1"/>
            <a:r>
              <a:rPr lang="de-DE" dirty="0" smtClean="0"/>
              <a:t>§ 4 Barrierefreiheit</a:t>
            </a:r>
          </a:p>
          <a:p>
            <a:pPr lvl="1"/>
            <a:r>
              <a:rPr lang="de-DE" dirty="0" smtClean="0"/>
              <a:t>§ 5 Geltungsbereich</a:t>
            </a:r>
          </a:p>
        </p:txBody>
      </p:sp>
    </p:spTree>
    <p:extLst>
      <p:ext uri="{BB962C8B-B14F-4D97-AF65-F5344CB8AC3E}">
        <p14:creationId xmlns:p14="http://schemas.microsoft.com/office/powerpoint/2010/main" val="317524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Entwurf im Überblick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Gleichstellungsmaßnahmen</a:t>
            </a:r>
          </a:p>
          <a:p>
            <a:endParaRPr lang="de-DE" dirty="0" smtClean="0"/>
          </a:p>
          <a:p>
            <a:pPr lvl="1"/>
            <a:r>
              <a:rPr lang="de-DE" dirty="0" smtClean="0"/>
              <a:t>§ 6 Benachteiligungsverbot</a:t>
            </a:r>
          </a:p>
          <a:p>
            <a:pPr lvl="1"/>
            <a:r>
              <a:rPr lang="de-DE" dirty="0" smtClean="0"/>
              <a:t>§ 6a Inklusion</a:t>
            </a:r>
          </a:p>
          <a:p>
            <a:pPr lvl="1"/>
            <a:r>
              <a:rPr lang="de-DE" dirty="0" smtClean="0"/>
              <a:t>§ 7 Mehrdimensionale Diskriminierung; Belange behinderter Frauen, Kinder und Eltern</a:t>
            </a:r>
          </a:p>
          <a:p>
            <a:pPr lvl="1"/>
            <a:r>
              <a:rPr lang="de-DE" dirty="0" smtClean="0"/>
              <a:t>§ 8 Barrierefreiheit in den Bereichen Bauen und Verkehr</a:t>
            </a:r>
          </a:p>
          <a:p>
            <a:pPr lvl="1"/>
            <a:r>
              <a:rPr lang="de-DE" dirty="0" smtClean="0"/>
              <a:t>§ 9 Barrierefreiheit in der Informationstechnik</a:t>
            </a:r>
          </a:p>
          <a:p>
            <a:pPr lvl="1"/>
            <a:r>
              <a:rPr lang="de-DE" dirty="0" smtClean="0"/>
              <a:t>§ 10 Kommunikationshilfen</a:t>
            </a:r>
          </a:p>
          <a:p>
            <a:pPr lvl="1"/>
            <a:r>
              <a:rPr lang="de-DE" dirty="0" smtClean="0"/>
              <a:t>§ 10a Verständlichkeit und leichte Sprache</a:t>
            </a:r>
          </a:p>
          <a:p>
            <a:pPr lvl="1"/>
            <a:r>
              <a:rPr lang="de-DE" dirty="0" smtClean="0"/>
              <a:t>§ 11 Gestaltung von Bescheiden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5174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Office PowerPoint</Application>
  <PresentationFormat>Breitbild</PresentationFormat>
  <Paragraphs>125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Das Bremische Behindertengleichstellungsgesetz (BremBGG)</vt:lpstr>
      <vt:lpstr>Gliederung</vt:lpstr>
      <vt:lpstr>Evaluationserfordernis</vt:lpstr>
      <vt:lpstr>Erfordernis einer Gesetzesänderung</vt:lpstr>
      <vt:lpstr>Anforderungen an Gesetzesänderung</vt:lpstr>
      <vt:lpstr>Das Verfahren</vt:lpstr>
      <vt:lpstr>Methodik</vt:lpstr>
      <vt:lpstr>Der Entwurf im Überblick</vt:lpstr>
      <vt:lpstr>Der Entwurf im Überblick</vt:lpstr>
      <vt:lpstr>Der Entwurf im Überblick</vt:lpstr>
      <vt:lpstr>§ 3 Benachteiligung</vt:lpstr>
      <vt:lpstr>§ 5 Geltungsbereich </vt:lpstr>
      <vt:lpstr>§ 6a Inklusion</vt:lpstr>
      <vt:lpstr>§ 7 – Besondere Belange von Frauen, Kindern und Eltern; mehrdimensionale Benachteiligung</vt:lpstr>
      <vt:lpstr>§ 8 Barrierefreiheit in den Bereichen Bau und Verkehr</vt:lpstr>
      <vt:lpstr>§ 9 Barrierefreie Informationstechnik</vt:lpstr>
      <vt:lpstr>§ 10 Gebärdensprache und Kommunikationshilfen</vt:lpstr>
      <vt:lpstr>§ 10a Verständlichkeit und leichte Sprache </vt:lpstr>
      <vt:lpstr>§ 12 Verbandsklage</vt:lpstr>
      <vt:lpstr>§ 16 Landesteilhabebeirat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Bremische Behindertengleichstellungsgesetz (BremBGG)</dc:title>
  <dc:creator>Wolf Arne Frankenstein</dc:creator>
  <cp:lastModifiedBy>Wolf Arne Frankenstein</cp:lastModifiedBy>
  <cp:revision>37</cp:revision>
  <dcterms:created xsi:type="dcterms:W3CDTF">2016-02-08T18:35:43Z</dcterms:created>
  <dcterms:modified xsi:type="dcterms:W3CDTF">2016-02-17T11:00:11Z</dcterms:modified>
</cp:coreProperties>
</file>