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9" r:id="rId2"/>
    <p:sldId id="261" r:id="rId3"/>
    <p:sldId id="262" r:id="rId4"/>
    <p:sldId id="265" r:id="rId5"/>
    <p:sldId id="264" r:id="rId6"/>
    <p:sldId id="266" r:id="rId7"/>
    <p:sldId id="267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31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6901E4-FFC2-4C6D-8D27-172A0331C036}" type="datetimeFigureOut">
              <a:rPr lang="de-DE" smtClean="0"/>
              <a:t>08.05.2026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9D7F40-BA0E-4BB1-8B0B-33CA65F4C9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0372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250831" y="1975216"/>
            <a:ext cx="8018584" cy="272866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latin typeface="Dosis Medium" pitchFamily="2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747596" y="5012958"/>
            <a:ext cx="6696808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59472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variant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250831" y="1975216"/>
            <a:ext cx="8018584" cy="272866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latin typeface="Dosis Medium" pitchFamily="2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747596" y="5012958"/>
            <a:ext cx="6696808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661268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5107" y="558556"/>
            <a:ext cx="7259516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Dosis Medium" pitchFamily="2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5107" y="2397125"/>
            <a:ext cx="10732478" cy="388937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645646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7215554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Dosis Medium" pitchFamily="2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298490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222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de-DE" sz="2800" b="1" kern="100" dirty="0">
                <a:effectLst/>
                <a:latin typeface="Calibri "/>
                <a:ea typeface="Aptos" panose="020B0004020202020204" pitchFamily="34" charset="0"/>
                <a:cs typeface="Times New Roman" panose="02020603050405020304" pitchFamily="18" charset="0"/>
              </a:rPr>
              <a:t>Sicherstellung einer inklusiven und barrierefreien ambulanten Gesundheitsversorgung in Bremen und Bremerhaven</a:t>
            </a:r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e-DE" dirty="0"/>
              <a:t>Auswertung der eingegangenen Rückmeldungen der Mitglieder des Landesteilhabebeirats</a:t>
            </a:r>
            <a:br>
              <a:rPr lang="de-DE" dirty="0"/>
            </a:br>
            <a:r>
              <a:rPr lang="de-DE" dirty="0"/>
              <a:t>(Stand: 08. Mai 2026)</a:t>
            </a:r>
          </a:p>
        </p:txBody>
      </p:sp>
    </p:spTree>
    <p:extLst>
      <p:ext uri="{BB962C8B-B14F-4D97-AF65-F5344CB8AC3E}">
        <p14:creationId xmlns:p14="http://schemas.microsoft.com/office/powerpoint/2010/main" val="2653758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Eingegangene Rückmeldungen</a:t>
            </a:r>
          </a:p>
        </p:txBody>
      </p:sp>
      <p:pic>
        <p:nvPicPr>
          <p:cNvPr id="5" name="Inhaltsplatzhalter 4" descr="Logo der Landesarbeitsgemeinschaft Selbsthilfe Bremen e.V.">
            <a:extLst>
              <a:ext uri="{FF2B5EF4-FFF2-40B4-BE49-F238E27FC236}">
                <a16:creationId xmlns:a16="http://schemas.microsoft.com/office/drawing/2014/main" id="{43AF22D6-A599-D3E7-F070-D8FB1294E1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33" y="1454032"/>
            <a:ext cx="2480926" cy="1108014"/>
          </a:xfrm>
        </p:spPr>
      </p:pic>
      <p:pic>
        <p:nvPicPr>
          <p:cNvPr id="7" name="Grafik 6" descr="Bild der Villa mit Schriftzug des Landesverbandes der Gehörlosen Bremen">
            <a:extLst>
              <a:ext uri="{FF2B5EF4-FFF2-40B4-BE49-F238E27FC236}">
                <a16:creationId xmlns:a16="http://schemas.microsoft.com/office/drawing/2014/main" id="{58A4C3C0-6A6B-7608-E3B3-3591FFC5D3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33" y="3477096"/>
            <a:ext cx="2430954" cy="1646118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1E362D18-872D-0A5F-EA30-257000CC52EA}"/>
              </a:ext>
            </a:extLst>
          </p:cNvPr>
          <p:cNvSpPr txBox="1"/>
          <p:nvPr/>
        </p:nvSpPr>
        <p:spPr>
          <a:xfrm>
            <a:off x="414533" y="2734574"/>
            <a:ext cx="2768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Landesarbeitsgemeinschaft Selbsthilfe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8949D1F-9864-45B7-2CD5-1DBFCCA8D075}"/>
              </a:ext>
            </a:extLst>
          </p:cNvPr>
          <p:cNvSpPr txBox="1"/>
          <p:nvPr/>
        </p:nvSpPr>
        <p:spPr>
          <a:xfrm>
            <a:off x="414533" y="5287992"/>
            <a:ext cx="2480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Landesverband der Gehörlosen Bremen</a:t>
            </a:r>
          </a:p>
        </p:txBody>
      </p:sp>
      <p:pic>
        <p:nvPicPr>
          <p:cNvPr id="13" name="Grafik 12" descr="Logo des Netzwerks Selbsthilfe Bremen-Nordniedersachsen e.V.">
            <a:extLst>
              <a:ext uri="{FF2B5EF4-FFF2-40B4-BE49-F238E27FC236}">
                <a16:creationId xmlns:a16="http://schemas.microsoft.com/office/drawing/2014/main" id="{DE6BBE43-58A6-27CE-E1EC-BEACFF8821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027" y="1454032"/>
            <a:ext cx="2571750" cy="1066800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9FD8EAC7-4D27-1CB9-6940-FF6D7E62F0EC}"/>
              </a:ext>
            </a:extLst>
          </p:cNvPr>
          <p:cNvSpPr txBox="1"/>
          <p:nvPr/>
        </p:nvSpPr>
        <p:spPr>
          <a:xfrm>
            <a:off x="4974027" y="2674189"/>
            <a:ext cx="2651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Netzwerk Selbsthilfe</a:t>
            </a:r>
          </a:p>
        </p:txBody>
      </p:sp>
      <p:pic>
        <p:nvPicPr>
          <p:cNvPr id="16" name="Grafik 15" descr="Logo des Sozialverbandes Deutschland">
            <a:extLst>
              <a:ext uri="{FF2B5EF4-FFF2-40B4-BE49-F238E27FC236}">
                <a16:creationId xmlns:a16="http://schemas.microsoft.com/office/drawing/2014/main" id="{D7ADC4F1-5FCF-E46A-E57B-C86F1D80FB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027" y="3086570"/>
            <a:ext cx="2571750" cy="1647527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010208F6-77F7-F733-0263-85E86ADBB32D}"/>
              </a:ext>
            </a:extLst>
          </p:cNvPr>
          <p:cNvSpPr txBox="1"/>
          <p:nvPr/>
        </p:nvSpPr>
        <p:spPr>
          <a:xfrm>
            <a:off x="4974026" y="4917057"/>
            <a:ext cx="2746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Sozialverband Deutschland</a:t>
            </a:r>
          </a:p>
        </p:txBody>
      </p:sp>
      <p:pic>
        <p:nvPicPr>
          <p:cNvPr id="19" name="Grafik 18" descr="Logo des Sozialverbandes VdK Kreisverband Bremen">
            <a:extLst>
              <a:ext uri="{FF2B5EF4-FFF2-40B4-BE49-F238E27FC236}">
                <a16:creationId xmlns:a16="http://schemas.microsoft.com/office/drawing/2014/main" id="{622BC2E7-DD79-31E7-ACB0-18F39D4C82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197" y="1454032"/>
            <a:ext cx="2119582" cy="1231835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40DC615F-1F6E-ADD5-6261-A0490FC149F5}"/>
              </a:ext>
            </a:extLst>
          </p:cNvPr>
          <p:cNvSpPr txBox="1"/>
          <p:nvPr/>
        </p:nvSpPr>
        <p:spPr>
          <a:xfrm>
            <a:off x="8275197" y="2858855"/>
            <a:ext cx="2119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Sozialverband VdK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2C3DFCD4-C0FB-F98A-B92F-2E9D6321F651}"/>
              </a:ext>
            </a:extLst>
          </p:cNvPr>
          <p:cNvSpPr txBox="1"/>
          <p:nvPr/>
        </p:nvSpPr>
        <p:spPr>
          <a:xfrm>
            <a:off x="7974623" y="4235570"/>
            <a:ext cx="3802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… und von Martina </a:t>
            </a:r>
            <a:r>
              <a:rPr lang="de-DE" dirty="0" err="1"/>
              <a:t>Reicksmann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18314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596B2A-6A72-0E5F-5A16-374A2555F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Positionen, die von allen geteilt werden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5A655CD-A7FF-EB58-A4A3-C67454641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Die freie Arztwahl ist eingeschränkt.</a:t>
            </a:r>
          </a:p>
          <a:p>
            <a:r>
              <a:rPr lang="de-DE" dirty="0"/>
              <a:t>Termine bei barrierefrei erreichbaren (Fach-)Arztpraxen sind kaum zu bekommen.</a:t>
            </a:r>
          </a:p>
          <a:p>
            <a:r>
              <a:rPr lang="de-DE" dirty="0"/>
              <a:t>Menschen mit Behinderungen werden von </a:t>
            </a:r>
            <a:r>
              <a:rPr lang="de-DE" dirty="0" err="1"/>
              <a:t>Ärzt</a:t>
            </a:r>
            <a:r>
              <a:rPr lang="de-DE" dirty="0"/>
              <a:t>*innen oft nicht ernst genommen.</a:t>
            </a:r>
          </a:p>
          <a:p>
            <a:r>
              <a:rPr lang="de-DE" dirty="0"/>
              <a:t>Menschen mit Behinderungen und/oder Migrationsgeschichte laufen Gefahr aufgrund von Kommunikationsbarrieren falsch behandelt zu werden.</a:t>
            </a:r>
          </a:p>
        </p:txBody>
      </p:sp>
    </p:spTree>
    <p:extLst>
      <p:ext uri="{BB962C8B-B14F-4D97-AF65-F5344CB8AC3E}">
        <p14:creationId xmlns:p14="http://schemas.microsoft.com/office/powerpoint/2010/main" val="2850359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D928AC-768D-A1F4-1D35-E4EBD4F4E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Forderungen, die vereinzelt genannt wurden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DE70F45-492E-F387-2A53-F170CEF146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Wunsch nach nicht-ärztlichen Praxisassistent*innen in Hausarztpraxen</a:t>
            </a:r>
          </a:p>
          <a:p>
            <a:r>
              <a:rPr lang="de-DE" dirty="0"/>
              <a:t>Kontrovers: Wunsch nach mehr Möglichkeiten, Arzttermine online zu buchen – aber: Widerstand gegen einen Digitalzwang</a:t>
            </a:r>
          </a:p>
          <a:p>
            <a:r>
              <a:rPr lang="de-DE" dirty="0"/>
              <a:t>Akteure im Gesundheitswesen (KVHB, Gesundheitsressort) sollen im Rahmen ihrer Zuständigkeiten Barrierefreiheit ausbauen und Personal fortbilden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0594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EEBCF8-9771-00A0-3747-ED59093FD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Gesundheitsversorgung und Istanbul-Konvention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BEF07F4-B46A-F4BA-AB9F-A88BDE288D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Die LAGS berichtet von eigenen Bemühungen um die Stärkung von Frauen mit Behinderungen gegen häusliche und sexualisierte Gewalt und nimmt diese Maßnahmen in den Blick:</a:t>
            </a:r>
          </a:p>
          <a:p>
            <a:r>
              <a:rPr lang="de-DE" dirty="0"/>
              <a:t>Informationsinitiative für </a:t>
            </a:r>
            <a:r>
              <a:rPr lang="de-DE" dirty="0" err="1"/>
              <a:t>Kinderärzt</a:t>
            </a:r>
            <a:r>
              <a:rPr lang="de-DE" dirty="0"/>
              <a:t>*innen zur Identifizierung von Gewaltanzeichen</a:t>
            </a:r>
          </a:p>
          <a:p>
            <a:r>
              <a:rPr lang="de-DE" dirty="0"/>
              <a:t>Gewinnung von Männern, sich gegen frauenfeindliche/diskriminierende/gewaltfördernde Praktiken zu wenden.</a:t>
            </a:r>
          </a:p>
          <a:p>
            <a:r>
              <a:rPr lang="de-DE" dirty="0"/>
              <a:t>Qualifizierung von </a:t>
            </a:r>
            <a:r>
              <a:rPr lang="de-DE" dirty="0" err="1"/>
              <a:t>Ärzt</a:t>
            </a:r>
            <a:r>
              <a:rPr lang="de-DE" dirty="0"/>
              <a:t>*innen zur spezialisierten medizinischen Unterstützung betroffener Frauen</a:t>
            </a:r>
          </a:p>
        </p:txBody>
      </p:sp>
    </p:spTree>
    <p:extLst>
      <p:ext uri="{BB962C8B-B14F-4D97-AF65-F5344CB8AC3E}">
        <p14:creationId xmlns:p14="http://schemas.microsoft.com/office/powerpoint/2010/main" val="2859317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CA61C1-00B2-C509-46C7-B0EEFFEAA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Fazit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56DB0C1-A4DD-AC43-128F-5CAE9E9A44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Der Abbau von baulichen und kommunikativen Barrieren muss vorangetrieben werden.</a:t>
            </a:r>
          </a:p>
          <a:p>
            <a:r>
              <a:rPr lang="de-DE" dirty="0"/>
              <a:t>Es bedarf mehr barrierefreier (Fach-)Arztpraxen.</a:t>
            </a:r>
          </a:p>
          <a:p>
            <a:r>
              <a:rPr lang="de-DE" dirty="0"/>
              <a:t>Menschen mit Behinderungen müssen als gleichberechtigte und kompetente Patient*innen begriffen werden, auch bei komplexen Beeinträchtigungen.</a:t>
            </a:r>
          </a:p>
          <a:p>
            <a:r>
              <a:rPr lang="de-DE" dirty="0"/>
              <a:t>Vorurteile und Unsicherheiten von medizinischem Personal müssen durch Fortbildungen abgebaut werden.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74349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CA61C1-00B2-C509-46C7-B0EEFFEAA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Fazit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56DB0C1-A4DD-AC43-128F-5CAE9E9A44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Geschlechtsspezifischen Bedarfen muss entsprochen werden.</a:t>
            </a:r>
          </a:p>
          <a:p>
            <a:r>
              <a:rPr lang="de-DE" dirty="0"/>
              <a:t> Mehraufwand der Behandler*innen muss vergütet werden.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18092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286</Words>
  <Application>Microsoft Office PowerPoint</Application>
  <PresentationFormat>Breitbild</PresentationFormat>
  <Paragraphs>31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</vt:lpstr>
      <vt:lpstr>Dosis Medium</vt:lpstr>
      <vt:lpstr>Office Theme</vt:lpstr>
      <vt:lpstr>Sicherstellung einer inklusiven und barrierefreien ambulanten Gesundheitsversorgung in Bremen und Bremerhaven</vt:lpstr>
      <vt:lpstr>Eingegangene Rückmeldungen</vt:lpstr>
      <vt:lpstr>Positionen, die von allen geteilt werden</vt:lpstr>
      <vt:lpstr>Forderungen, die vereinzelt genannt wurden </vt:lpstr>
      <vt:lpstr>Gesundheitsversorgung und Istanbul-Konvention</vt:lpstr>
      <vt:lpstr>Fazit</vt:lpstr>
      <vt:lpstr>Fazit</vt:lpstr>
    </vt:vector>
  </TitlesOfParts>
  <Company>Bremische Bürgerschaft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Majowski, Wiebke (Bürgerschaftskanzlei)</dc:creator>
  <cp:lastModifiedBy>Grams, Florian (Landesbehindertenbeauftragter)</cp:lastModifiedBy>
  <cp:revision>24</cp:revision>
  <dcterms:created xsi:type="dcterms:W3CDTF">2021-11-03T11:53:30Z</dcterms:created>
  <dcterms:modified xsi:type="dcterms:W3CDTF">2026-05-08T10:19:31Z</dcterms:modified>
</cp:coreProperties>
</file>